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97" r:id="rId3"/>
    <p:sldId id="298" r:id="rId4"/>
    <p:sldId id="294" r:id="rId5"/>
    <p:sldId id="296" r:id="rId6"/>
    <p:sldId id="290" r:id="rId7"/>
    <p:sldId id="291" r:id="rId8"/>
    <p:sldId id="289" r:id="rId9"/>
    <p:sldId id="288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A6C4"/>
    <a:srgbClr val="153942"/>
    <a:srgbClr val="568F0F"/>
    <a:srgbClr val="9AF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85" autoAdjust="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-20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15E8D-4D92-B24E-80D7-33441F7DCC75}" type="datetimeFigureOut">
              <a:rPr lang="en-US" smtClean="0"/>
              <a:t>2015-06-11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E0A01-3286-1841-A665-C88F8A462BF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17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0A01-3286-1841-A665-C88F8A462B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37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Resilience focuses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undestanding</a:t>
            </a:r>
            <a:r>
              <a:rPr lang="en-US" baseline="0" dirty="0" smtClean="0"/>
              <a:t> change – and also on why some systems remain stable when everything else is changing.</a:t>
            </a:r>
          </a:p>
          <a:p>
            <a:r>
              <a:rPr lang="en-US" dirty="0" smtClean="0"/>
              <a:t>We do not view social systems</a:t>
            </a:r>
            <a:r>
              <a:rPr lang="en-US" baseline="0" dirty="0" smtClean="0"/>
              <a:t> and ecological systems separately. We are particularly interested in the links and feedbacks between the systems. Change in one component system plays out in the other. </a:t>
            </a:r>
          </a:p>
          <a:p>
            <a:r>
              <a:rPr lang="en-US" baseline="0" dirty="0" smtClean="0"/>
              <a:t>We work to integrate research from both the social and ecological domains – an evolving process.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0A01-3286-1841-A665-C88F8A462B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86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0A01-3286-1841-A665-C88F8A462B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31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CEF4C-888D-1C4E-A4B5-B490FE2BE09A}" type="datetimeFigureOut">
              <a:rPr lang="en-US" smtClean="0"/>
              <a:t>2015-06-11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E0DF-E1BD-FD49-A6AE-B73B01AC9B9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53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CEF4C-888D-1C4E-A4B5-B490FE2BE09A}" type="datetimeFigureOut">
              <a:rPr lang="en-US" smtClean="0"/>
              <a:t>2015-06-11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E0DF-E1BD-FD49-A6AE-B73B01AC9B9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51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CEF4C-888D-1C4E-A4B5-B490FE2BE09A}" type="datetimeFigureOut">
              <a:rPr lang="en-US" smtClean="0"/>
              <a:t>2015-06-11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E0DF-E1BD-FD49-A6AE-B73B01AC9B9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2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CEF4C-888D-1C4E-A4B5-B490FE2BE09A}" type="datetimeFigureOut">
              <a:rPr lang="en-US" smtClean="0"/>
              <a:t>2015-06-11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E0DF-E1BD-FD49-A6AE-B73B01AC9B9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52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CEF4C-888D-1C4E-A4B5-B490FE2BE09A}" type="datetimeFigureOut">
              <a:rPr lang="en-US" smtClean="0"/>
              <a:t>2015-06-11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E0DF-E1BD-FD49-A6AE-B73B01AC9B9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95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CEF4C-888D-1C4E-A4B5-B490FE2BE09A}" type="datetimeFigureOut">
              <a:rPr lang="en-US" smtClean="0"/>
              <a:t>2015-06-11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E0DF-E1BD-FD49-A6AE-B73B01AC9B9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5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CEF4C-888D-1C4E-A4B5-B490FE2BE09A}" type="datetimeFigureOut">
              <a:rPr lang="en-US" smtClean="0"/>
              <a:t>2015-06-11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E0DF-E1BD-FD49-A6AE-B73B01AC9B9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17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CEF4C-888D-1C4E-A4B5-B490FE2BE09A}" type="datetimeFigureOut">
              <a:rPr lang="en-US" smtClean="0"/>
              <a:t>2015-06-11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E0DF-E1BD-FD49-A6AE-B73B01AC9B9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67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CEF4C-888D-1C4E-A4B5-B490FE2BE09A}" type="datetimeFigureOut">
              <a:rPr lang="en-US" smtClean="0"/>
              <a:t>2015-06-11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E0DF-E1BD-FD49-A6AE-B73B01AC9B9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74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CEF4C-888D-1C4E-A4B5-B490FE2BE09A}" type="datetimeFigureOut">
              <a:rPr lang="en-US" smtClean="0"/>
              <a:t>2015-06-11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E0DF-E1BD-FD49-A6AE-B73B01AC9B9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3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CEF4C-888D-1C4E-A4B5-B490FE2BE09A}" type="datetimeFigureOut">
              <a:rPr lang="en-US" smtClean="0"/>
              <a:t>2015-06-11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E0DF-E1BD-FD49-A6AE-B73B01AC9B9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99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CEF4C-888D-1C4E-A4B5-B490FE2BE09A}" type="datetimeFigureOut">
              <a:rPr lang="en-US" smtClean="0"/>
              <a:t>2015-06-11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6E0DF-E1BD-FD49-A6AE-B73B01AC9B9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8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169097"/>
            <a:ext cx="7635491" cy="429496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-2363" y="6015202"/>
            <a:ext cx="9144000" cy="0"/>
          </a:xfrm>
          <a:prstGeom prst="line">
            <a:avLst/>
          </a:prstGeom>
          <a:ln>
            <a:solidFill>
              <a:srgbClr val="ED55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upp 14"/>
          <p:cNvGrpSpPr/>
          <p:nvPr/>
        </p:nvGrpSpPr>
        <p:grpSpPr>
          <a:xfrm>
            <a:off x="256769" y="6146398"/>
            <a:ext cx="8593573" cy="617220"/>
            <a:chOff x="256769" y="6108298"/>
            <a:chExt cx="8593573" cy="617220"/>
          </a:xfrm>
        </p:grpSpPr>
        <p:grpSp>
          <p:nvGrpSpPr>
            <p:cNvPr id="6" name="Grupp 16"/>
            <p:cNvGrpSpPr/>
            <p:nvPr/>
          </p:nvGrpSpPr>
          <p:grpSpPr>
            <a:xfrm>
              <a:off x="256769" y="6108298"/>
              <a:ext cx="8593573" cy="617220"/>
              <a:chOff x="256769" y="6108298"/>
              <a:chExt cx="8593573" cy="617220"/>
            </a:xfrm>
          </p:grpSpPr>
          <p:pic>
            <p:nvPicPr>
              <p:cNvPr id="8" name="Bildobjekt 19" descr="Mistra_logo_FB_eng_7x7_CMYK.eps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71039" y="6344760"/>
                <a:ext cx="679303" cy="360880"/>
              </a:xfrm>
              <a:prstGeom prst="rect">
                <a:avLst/>
              </a:prstGeom>
            </p:spPr>
          </p:pic>
          <p:pic>
            <p:nvPicPr>
              <p:cNvPr id="9" name="Bildobjekt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6769" y="6108298"/>
                <a:ext cx="2699766" cy="617220"/>
              </a:xfrm>
              <a:prstGeom prst="rect">
                <a:avLst/>
              </a:prstGeom>
            </p:spPr>
          </p:pic>
        </p:grpSp>
        <p:pic>
          <p:nvPicPr>
            <p:cNvPr id="7" name="Bildobjekt 18" descr="beijer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47288" y="6326724"/>
              <a:ext cx="1503715" cy="37762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463203" y="6069083"/>
            <a:ext cx="2410974" cy="731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Dr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Sarah </a:t>
            </a: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Cornell</a:t>
            </a:r>
          </a:p>
          <a:p>
            <a:pPr>
              <a:lnSpc>
                <a:spcPct val="110000"/>
              </a:lnSpc>
            </a:pP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Umeå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February 2015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866" y="4545177"/>
            <a:ext cx="7977334" cy="1470025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/>
                <a:cs typeface="Arial Black"/>
              </a:rPr>
              <a:t>GIS mapping and modelling – </a:t>
            </a:r>
            <a:r>
              <a: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/>
                <a:cs typeface="Arial Black"/>
              </a:rPr>
              <a:t>top-down aggregation of data on collective action for conservation</a:t>
            </a:r>
            <a:endParaRPr lang="en-US" sz="2700" dirty="0">
              <a:solidFill>
                <a:schemeClr val="tx1">
                  <a:lumMod val="85000"/>
                  <a:lumOff val="15000"/>
                </a:schemeClr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670363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2398"/>
            <a:ext cx="9144000" cy="6875996"/>
          </a:xfrm>
          <a:prstGeom prst="rect">
            <a:avLst/>
          </a:prstGeom>
          <a:gradFill>
            <a:gsLst>
              <a:gs pos="0">
                <a:srgbClr val="3DA6C4"/>
              </a:gs>
              <a:gs pos="100000">
                <a:schemeClr val="accent5">
                  <a:lumMod val="50000"/>
                </a:schemeClr>
              </a:gs>
              <a:gs pos="22000">
                <a:schemeClr val="bg1"/>
              </a:gs>
              <a:gs pos="8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alphaModFix amt="62000"/>
          </a:blip>
          <a:srcRect r="50735"/>
          <a:stretch/>
        </p:blipFill>
        <p:spPr>
          <a:xfrm rot="16200000">
            <a:off x="3237948" y="-226511"/>
            <a:ext cx="2940639" cy="71870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635" y="282890"/>
            <a:ext cx="45094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Ecological systems</a:t>
            </a:r>
            <a:endParaRPr lang="en-US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67344" y="5797633"/>
            <a:ext cx="35553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Social systems</a:t>
            </a:r>
            <a:endParaRPr lang="en-US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02341" y="1190909"/>
            <a:ext cx="21329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persistence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5749" y="4971641"/>
            <a:ext cx="28135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</a:t>
            </a:r>
            <a:r>
              <a:rPr lang="en-US" sz="3200" b="1" dirty="0" smtClean="0"/>
              <a:t>oping capacity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602733" y="1636525"/>
            <a:ext cx="20561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adaptation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906605" y="2160757"/>
            <a:ext cx="27731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transformation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725641" y="4011958"/>
            <a:ext cx="15762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learning</a:t>
            </a:r>
            <a:endParaRPr lang="en-US" sz="3200" b="1" dirty="0"/>
          </a:p>
        </p:txBody>
      </p:sp>
      <p:sp>
        <p:nvSpPr>
          <p:cNvPr id="11" name="Rectangle 10"/>
          <p:cNvSpPr/>
          <p:nvPr/>
        </p:nvSpPr>
        <p:spPr>
          <a:xfrm>
            <a:off x="3525167" y="4507621"/>
            <a:ext cx="304262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self-organization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451377" y="2996295"/>
            <a:ext cx="4568754" cy="1015663"/>
          </a:xfrm>
          <a:prstGeom prst="rect">
            <a:avLst/>
          </a:prstGeom>
          <a:solidFill>
            <a:schemeClr val="bg1">
              <a:alpha val="73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6600"/>
                </a:solidFill>
                <a:latin typeface="Arial Black"/>
                <a:cs typeface="Arial Black"/>
              </a:rPr>
              <a:t>Resilience </a:t>
            </a:r>
            <a:endParaRPr lang="en-US" sz="6000" dirty="0">
              <a:solidFill>
                <a:srgbClr val="FF66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673709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9959" y="4578745"/>
            <a:ext cx="7180338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200" dirty="0"/>
              <a:t>We can view the proposed framework from </a:t>
            </a:r>
            <a:r>
              <a:rPr lang="en-US" sz="2200" b="1" dirty="0"/>
              <a:t>COP12 Info Doc 7 </a:t>
            </a:r>
            <a:r>
              <a:rPr lang="en-US" sz="2200" dirty="0"/>
              <a:t>through a resilience </a:t>
            </a:r>
            <a:r>
              <a:rPr lang="en-US" sz="2200" dirty="0" smtClean="0"/>
              <a:t>lens</a:t>
            </a:r>
          </a:p>
          <a:p>
            <a:pPr algn="ctr">
              <a:spcBef>
                <a:spcPts val="600"/>
              </a:spcBef>
            </a:pPr>
            <a:r>
              <a:rPr lang="en-US" sz="2200" dirty="0" smtClean="0"/>
              <a:t>Resilience approaches view social and ecological systems as </a:t>
            </a:r>
            <a:r>
              <a:rPr lang="en-US" sz="2200" b="1" i="1" dirty="0" smtClean="0"/>
              <a:t>linked</a:t>
            </a:r>
            <a:r>
              <a:rPr lang="en-US" sz="2200" dirty="0" smtClean="0"/>
              <a:t> and </a:t>
            </a:r>
            <a:r>
              <a:rPr lang="en-US" sz="2200" b="1" i="1" dirty="0" smtClean="0"/>
              <a:t>interdependent</a:t>
            </a:r>
          </a:p>
          <a:p>
            <a:pPr algn="ctr">
              <a:spcBef>
                <a:spcPts val="600"/>
              </a:spcBef>
            </a:pPr>
            <a:r>
              <a:rPr lang="en-US" sz="2200" dirty="0" smtClean="0"/>
              <a:t>The social and the ecological are both complex systems – simplifications are needed.  </a:t>
            </a:r>
          </a:p>
          <a:p>
            <a:pPr algn="ctr">
              <a:spcBef>
                <a:spcPts val="600"/>
              </a:spcBef>
            </a:pPr>
            <a:endParaRPr lang="en-US" sz="2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866" y="160866"/>
            <a:ext cx="6752483" cy="437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4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95" y="647978"/>
            <a:ext cx="2363208" cy="1764156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-11092" y="0"/>
            <a:ext cx="2954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 different view of </a:t>
            </a:r>
          </a:p>
          <a:p>
            <a:r>
              <a:rPr lang="en-US" b="1" dirty="0" smtClean="0"/>
              <a:t>Figure 2 in COP12 Info Doc 7: </a:t>
            </a:r>
            <a:endParaRPr lang="en-US" b="1" dirty="0"/>
          </a:p>
        </p:txBody>
      </p:sp>
      <p:grpSp>
        <p:nvGrpSpPr>
          <p:cNvPr id="75" name="Group 74"/>
          <p:cNvGrpSpPr/>
          <p:nvPr/>
        </p:nvGrpSpPr>
        <p:grpSpPr>
          <a:xfrm>
            <a:off x="2805328" y="738865"/>
            <a:ext cx="6187032" cy="4530307"/>
            <a:chOff x="654596" y="642103"/>
            <a:chExt cx="6187032" cy="4530307"/>
          </a:xfrm>
        </p:grpSpPr>
        <p:sp>
          <p:nvSpPr>
            <p:cNvPr id="76" name="TextBox 75"/>
            <p:cNvSpPr txBox="1"/>
            <p:nvPr/>
          </p:nvSpPr>
          <p:spPr>
            <a:xfrm>
              <a:off x="1582680" y="642103"/>
              <a:ext cx="4320000" cy="92333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Driving pressures in (wider) society</a:t>
              </a:r>
            </a:p>
            <a:p>
              <a:pPr algn="ctr"/>
              <a:r>
                <a:rPr lang="en-US" dirty="0" smtClean="0"/>
                <a:t>(demographics, markets, infrastructure, development projects)</a:t>
              </a:r>
              <a:endParaRPr lang="en-US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582681" y="1854962"/>
              <a:ext cx="4320000" cy="92333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</a:rPr>
                <a:t>Change in ecological state </a:t>
              </a:r>
              <a:r>
                <a:rPr lang="en-US" dirty="0" smtClean="0">
                  <a:solidFill>
                    <a:srgbClr val="FFFFFF"/>
                  </a:solidFill>
                </a:rPr>
                <a:t>of resource systems</a:t>
              </a:r>
            </a:p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(landscapes, watersheds)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578844" y="3169648"/>
              <a:ext cx="4320000" cy="64633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Impacts on (local) resource users </a:t>
              </a:r>
              <a:r>
                <a:rPr lang="en-US" dirty="0" smtClean="0"/>
                <a:t>and interest groups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983492" y="4249080"/>
              <a:ext cx="3539152" cy="923330"/>
            </a:xfrm>
            <a:prstGeom prst="rect">
              <a:avLst/>
            </a:prstGeom>
            <a:gradFill flip="none" rotWithShape="1">
              <a:gsLst>
                <a:gs pos="43000">
                  <a:schemeClr val="accent5">
                    <a:lumMod val="50000"/>
                  </a:schemeClr>
                </a:gs>
                <a:gs pos="69000">
                  <a:schemeClr val="accent5">
                    <a:lumMod val="60000"/>
                    <a:lumOff val="40000"/>
                  </a:schemeClr>
                </a:gs>
              </a:gsLst>
              <a:lin ang="18720000" scaled="0"/>
              <a:tileRect/>
            </a:gradFill>
            <a:ln>
              <a:solidFill>
                <a:srgbClr val="21596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Responses</a:t>
              </a:r>
            </a:p>
            <a:p>
              <a:pPr algn="ctr"/>
              <a:r>
                <a:rPr lang="en-US" dirty="0" smtClean="0"/>
                <a:t>(incentives, constraints, types of access, technology)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 rot="16200000">
              <a:off x="-891343" y="2470758"/>
              <a:ext cx="3491988" cy="40011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215968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Formal governance systems</a:t>
              </a:r>
              <a:endParaRPr lang="en-US" sz="2000" b="1" dirty="0"/>
            </a:p>
          </p:txBody>
        </p:sp>
        <p:sp>
          <p:nvSpPr>
            <p:cNvPr id="81" name="TextBox 80"/>
            <p:cNvSpPr txBox="1"/>
            <p:nvPr/>
          </p:nvSpPr>
          <p:spPr>
            <a:xfrm rot="16200000">
              <a:off x="4895579" y="2483210"/>
              <a:ext cx="3491988" cy="4001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215968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Collective action</a:t>
              </a:r>
              <a:endParaRPr lang="en-US" sz="2000" b="1" dirty="0"/>
            </a:p>
          </p:txBody>
        </p:sp>
        <p:sp>
          <p:nvSpPr>
            <p:cNvPr id="82" name="Down Arrow 81"/>
            <p:cNvSpPr/>
            <p:nvPr/>
          </p:nvSpPr>
          <p:spPr>
            <a:xfrm>
              <a:off x="3443884" y="1565433"/>
              <a:ext cx="293096" cy="289529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Down Arrow 82"/>
            <p:cNvSpPr/>
            <p:nvPr/>
          </p:nvSpPr>
          <p:spPr>
            <a:xfrm>
              <a:off x="3431671" y="2777183"/>
              <a:ext cx="293096" cy="361529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Down Arrow 83"/>
            <p:cNvSpPr/>
            <p:nvPr/>
          </p:nvSpPr>
          <p:spPr>
            <a:xfrm>
              <a:off x="3443884" y="3815979"/>
              <a:ext cx="293096" cy="361529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Elbow Connector 84"/>
            <p:cNvCxnSpPr>
              <a:stCxn id="79" idx="3"/>
              <a:endCxn id="81" idx="1"/>
            </p:cNvCxnSpPr>
            <p:nvPr/>
          </p:nvCxnSpPr>
          <p:spPr>
            <a:xfrm flipV="1">
              <a:off x="5522644" y="4429259"/>
              <a:ext cx="1118929" cy="281486"/>
            </a:xfrm>
            <a:prstGeom prst="bentConnector2">
              <a:avLst/>
            </a:prstGeom>
            <a:ln w="38100" cmpd="sng">
              <a:solidFill>
                <a:srgbClr val="21596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endCxn id="78" idx="3"/>
            </p:cNvCxnSpPr>
            <p:nvPr/>
          </p:nvCxnSpPr>
          <p:spPr>
            <a:xfrm flipH="1">
              <a:off x="5898844" y="3492814"/>
              <a:ext cx="542674" cy="0"/>
            </a:xfrm>
            <a:prstGeom prst="straightConnector1">
              <a:avLst/>
            </a:prstGeom>
            <a:ln w="38100" cmpd="sng">
              <a:solidFill>
                <a:srgbClr val="21596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H="1">
              <a:off x="5898844" y="2312838"/>
              <a:ext cx="542674" cy="0"/>
            </a:xfrm>
            <a:prstGeom prst="straightConnector1">
              <a:avLst/>
            </a:prstGeom>
            <a:ln w="38100" cmpd="sng">
              <a:solidFill>
                <a:srgbClr val="21596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flipH="1">
              <a:off x="5898844" y="1107958"/>
              <a:ext cx="542674" cy="0"/>
            </a:xfrm>
            <a:prstGeom prst="straightConnector1">
              <a:avLst/>
            </a:prstGeom>
            <a:ln w="38100" cmpd="sng">
              <a:solidFill>
                <a:srgbClr val="21596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1072180" y="3477108"/>
              <a:ext cx="503999" cy="0"/>
            </a:xfrm>
            <a:prstGeom prst="straightConnector1">
              <a:avLst/>
            </a:prstGeom>
            <a:ln w="38100" cmpd="sng">
              <a:solidFill>
                <a:srgbClr val="21596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>
              <a:off x="1054707" y="2371844"/>
              <a:ext cx="503999" cy="0"/>
            </a:xfrm>
            <a:prstGeom prst="straightConnector1">
              <a:avLst/>
            </a:prstGeom>
            <a:ln w="38100" cmpd="sng">
              <a:solidFill>
                <a:srgbClr val="21596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>
              <a:off x="1054707" y="1166964"/>
              <a:ext cx="503999" cy="0"/>
            </a:xfrm>
            <a:prstGeom prst="straightConnector1">
              <a:avLst/>
            </a:prstGeom>
            <a:ln w="38100" cmpd="sng">
              <a:solidFill>
                <a:srgbClr val="21596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Elbow Connector 91"/>
            <p:cNvCxnSpPr>
              <a:stCxn id="79" idx="1"/>
              <a:endCxn id="80" idx="1"/>
            </p:cNvCxnSpPr>
            <p:nvPr/>
          </p:nvCxnSpPr>
          <p:spPr>
            <a:xfrm rot="10800000">
              <a:off x="854652" y="4416807"/>
              <a:ext cx="1128841" cy="293938"/>
            </a:xfrm>
            <a:prstGeom prst="bentConnector2">
              <a:avLst/>
            </a:prstGeom>
            <a:ln w="38100" cmpd="sng">
              <a:solidFill>
                <a:srgbClr val="21596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5933527" y="1260358"/>
              <a:ext cx="528600" cy="0"/>
            </a:xfrm>
            <a:prstGeom prst="straightConnector1">
              <a:avLst/>
            </a:prstGeom>
            <a:ln w="38100" cmpd="sng">
              <a:solidFill>
                <a:srgbClr val="21596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H="1">
              <a:off x="1016032" y="1384879"/>
              <a:ext cx="542674" cy="0"/>
            </a:xfrm>
            <a:prstGeom prst="straightConnector1">
              <a:avLst/>
            </a:prstGeom>
            <a:ln w="38100" cmpd="sng">
              <a:solidFill>
                <a:srgbClr val="21596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>
              <a:off x="5933527" y="3679042"/>
              <a:ext cx="528600" cy="0"/>
            </a:xfrm>
            <a:prstGeom prst="straightConnector1">
              <a:avLst/>
            </a:prstGeom>
            <a:ln w="38100" cmpd="sng">
              <a:solidFill>
                <a:srgbClr val="21596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flipH="1">
              <a:off x="1016032" y="3679043"/>
              <a:ext cx="542674" cy="0"/>
            </a:xfrm>
            <a:prstGeom prst="straightConnector1">
              <a:avLst/>
            </a:prstGeom>
            <a:ln w="38100" cmpd="sng">
              <a:solidFill>
                <a:srgbClr val="21596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/>
          <p:cNvSpPr txBox="1"/>
          <p:nvPr/>
        </p:nvSpPr>
        <p:spPr>
          <a:xfrm>
            <a:off x="370386" y="5583648"/>
            <a:ext cx="8520665" cy="11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dirty="0" smtClean="0"/>
              <a:t>Changes in social and ecological processes ‘</a:t>
            </a:r>
            <a:r>
              <a:rPr lang="en-US" sz="2000" dirty="0" err="1" smtClean="0"/>
              <a:t>ping-pong</a:t>
            </a:r>
            <a:r>
              <a:rPr lang="en-US" sz="2000" dirty="0" smtClean="0"/>
              <a:t>’ through the system.  They are shaped by </a:t>
            </a:r>
            <a:r>
              <a:rPr lang="en-US" sz="2000" b="1" dirty="0" smtClean="0"/>
              <a:t>formal governance institutions </a:t>
            </a:r>
            <a:r>
              <a:rPr lang="en-US" sz="2000" dirty="0" smtClean="0"/>
              <a:t>that are already recognized </a:t>
            </a:r>
          </a:p>
          <a:p>
            <a:pPr algn="ctr">
              <a:lnSpc>
                <a:spcPct val="110000"/>
              </a:lnSpc>
            </a:pPr>
            <a:r>
              <a:rPr lang="en-US" sz="2000" dirty="0" smtClean="0"/>
              <a:t>and by </a:t>
            </a:r>
            <a:r>
              <a:rPr lang="en-US" sz="2000" b="1" dirty="0" smtClean="0"/>
              <a:t>collective action institutions </a:t>
            </a:r>
            <a:r>
              <a:rPr lang="en-US" sz="2000" dirty="0" smtClean="0"/>
              <a:t>that need to be recognized.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93524" y="2975429"/>
            <a:ext cx="2261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DPSIR</a:t>
            </a:r>
            <a:r>
              <a:rPr lang="en-US" sz="1400" dirty="0" smtClean="0"/>
              <a:t> – OECD’s widely used framework for cause and effect relationships between society and environment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81620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-11092" y="0"/>
            <a:ext cx="2954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 different view of </a:t>
            </a:r>
          </a:p>
          <a:p>
            <a:r>
              <a:rPr lang="en-US" b="1" dirty="0" smtClean="0"/>
              <a:t>Figure 2 in COP12 Info Doc 7: 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69435" y="1528794"/>
            <a:ext cx="2641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Geospatial modelling</a:t>
            </a:r>
          </a:p>
          <a:p>
            <a:r>
              <a:rPr lang="en-US" dirty="0" smtClean="0"/>
              <a:t>(geographic information systems models and maps + Earth observation)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05664" y="3228875"/>
            <a:ext cx="294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Institutional analysis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Elinor</a:t>
            </a:r>
            <a:r>
              <a:rPr lang="en-US" dirty="0" smtClean="0"/>
              <a:t> </a:t>
            </a:r>
            <a:r>
              <a:rPr lang="en-US" dirty="0" err="1" smtClean="0"/>
              <a:t>Ostrom’s</a:t>
            </a:r>
            <a:r>
              <a:rPr lang="en-US" dirty="0" smtClean="0"/>
              <a:t> framework on collective action and nested governance)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33873" y="4799560"/>
            <a:ext cx="2777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Ecological assessments</a:t>
            </a:r>
          </a:p>
          <a:p>
            <a:pPr algn="ctr"/>
            <a:r>
              <a:rPr lang="en-US" dirty="0" smtClean="0"/>
              <a:t>(including resilience of linked social</a:t>
            </a:r>
            <a:r>
              <a:rPr lang="en-US" dirty="0"/>
              <a:t>-</a:t>
            </a:r>
            <a:r>
              <a:rPr lang="en-US" dirty="0" smtClean="0"/>
              <a:t>ecological systems)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904916" y="4274457"/>
            <a:ext cx="30957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These </a:t>
            </a:r>
            <a:r>
              <a:rPr lang="en-US" sz="2400" dirty="0" smtClean="0"/>
              <a:t>responses can</a:t>
            </a:r>
            <a:r>
              <a:rPr lang="en-US" sz="2400" dirty="0"/>
              <a:t>: 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rgbClr val="31859C"/>
                </a:solidFill>
              </a:rPr>
              <a:t>Change pressures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153942"/>
                </a:solidFill>
              </a:rPr>
              <a:t>Change </a:t>
            </a:r>
            <a:r>
              <a:rPr lang="en-US" sz="2400" b="1" dirty="0">
                <a:solidFill>
                  <a:srgbClr val="153942"/>
                </a:solidFill>
              </a:rPr>
              <a:t>resource </a:t>
            </a:r>
            <a:r>
              <a:rPr lang="en-US" sz="2400" b="1" dirty="0" smtClean="0">
                <a:solidFill>
                  <a:srgbClr val="153942"/>
                </a:solidFill>
              </a:rPr>
              <a:t>use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Change impacts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715" y="368904"/>
            <a:ext cx="4621275" cy="3392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7237" y="6204857"/>
            <a:ext cx="5946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Linking methodologies that cover each stage of the cascade</a:t>
            </a:r>
            <a:endParaRPr lang="en-US" b="1" i="1" dirty="0"/>
          </a:p>
        </p:txBody>
      </p:sp>
      <p:cxnSp>
        <p:nvCxnSpPr>
          <p:cNvPr id="7" name="Straight Connector 6"/>
          <p:cNvCxnSpPr>
            <a:stCxn id="26" idx="3"/>
          </p:cNvCxnSpPr>
          <p:nvPr/>
        </p:nvCxnSpPr>
        <p:spPr>
          <a:xfrm>
            <a:off x="3010942" y="2128959"/>
            <a:ext cx="1893974" cy="26706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7" idx="3"/>
          </p:cNvCxnSpPr>
          <p:nvPr/>
        </p:nvCxnSpPr>
        <p:spPr>
          <a:xfrm>
            <a:off x="3146504" y="3829040"/>
            <a:ext cx="1758412" cy="14323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28" idx="3"/>
          </p:cNvCxnSpPr>
          <p:nvPr/>
        </p:nvCxnSpPr>
        <p:spPr>
          <a:xfrm>
            <a:off x="3010942" y="5399725"/>
            <a:ext cx="1893974" cy="1036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709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74638" y="5554379"/>
            <a:ext cx="70187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6600"/>
                </a:solidFill>
              </a:rPr>
              <a:t>Suitable</a:t>
            </a:r>
            <a:r>
              <a:rPr lang="en-US" sz="2200" dirty="0" smtClean="0">
                <a:solidFill>
                  <a:srgbClr val="FF6600"/>
                </a:solidFill>
              </a:rPr>
              <a:t> </a:t>
            </a:r>
            <a:r>
              <a:rPr lang="en-US" sz="2200" dirty="0" smtClean="0"/>
              <a:t>(flat, vegetated, etc.)</a:t>
            </a:r>
          </a:p>
          <a:p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</a:rPr>
              <a:t>Accessible</a:t>
            </a:r>
            <a:r>
              <a:rPr lang="en-US" sz="2200" dirty="0" smtClean="0"/>
              <a:t> (near towns, roads, waterways, etc.)</a:t>
            </a:r>
          </a:p>
          <a:p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Permissible</a:t>
            </a:r>
            <a:r>
              <a:rPr lang="en-US" sz="2200" dirty="0" smtClean="0"/>
              <a:t> (no government prohibitions on using the land) 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969122" y="5144843"/>
            <a:ext cx="59913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GIS mapping and modelling analyses target areas:</a:t>
            </a:r>
            <a:endParaRPr lang="en-US" sz="2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80866" y="296096"/>
            <a:ext cx="8043625" cy="4524539"/>
            <a:chOff x="184946" y="296096"/>
            <a:chExt cx="8043625" cy="45245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946" y="296096"/>
              <a:ext cx="8043625" cy="4524539"/>
            </a:xfrm>
            <a:prstGeom prst="rect">
              <a:avLst/>
            </a:prstGeom>
          </p:spPr>
        </p:pic>
        <p:sp>
          <p:nvSpPr>
            <p:cNvPr id="5" name="Freeform 4"/>
            <p:cNvSpPr/>
            <p:nvPr/>
          </p:nvSpPr>
          <p:spPr>
            <a:xfrm>
              <a:off x="209605" y="2441140"/>
              <a:ext cx="7989633" cy="2342508"/>
            </a:xfrm>
            <a:custGeom>
              <a:avLst/>
              <a:gdLst>
                <a:gd name="connsiteX0" fmla="*/ 24659 w 7989633"/>
                <a:gd name="connsiteY0" fmla="*/ 283567 h 2342508"/>
                <a:gd name="connsiteX1" fmla="*/ 3218046 w 7989633"/>
                <a:gd name="connsiteY1" fmla="*/ 0 h 2342508"/>
                <a:gd name="connsiteX2" fmla="*/ 5030510 w 7989633"/>
                <a:gd name="connsiteY2" fmla="*/ 431514 h 2342508"/>
                <a:gd name="connsiteX3" fmla="*/ 6670357 w 7989633"/>
                <a:gd name="connsiteY3" fmla="*/ 727410 h 2342508"/>
                <a:gd name="connsiteX4" fmla="*/ 7964974 w 7989633"/>
                <a:gd name="connsiteY4" fmla="*/ 838371 h 2342508"/>
                <a:gd name="connsiteX5" fmla="*/ 7989633 w 7989633"/>
                <a:gd name="connsiteY5" fmla="*/ 2330179 h 2342508"/>
                <a:gd name="connsiteX6" fmla="*/ 0 w 7989633"/>
                <a:gd name="connsiteY6" fmla="*/ 2342508 h 2342508"/>
                <a:gd name="connsiteX7" fmla="*/ 24659 w 7989633"/>
                <a:gd name="connsiteY7" fmla="*/ 283567 h 234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89633" h="2342508">
                  <a:moveTo>
                    <a:pt x="24659" y="283567"/>
                  </a:moveTo>
                  <a:lnTo>
                    <a:pt x="3218046" y="0"/>
                  </a:lnTo>
                  <a:lnTo>
                    <a:pt x="5030510" y="431514"/>
                  </a:lnTo>
                  <a:lnTo>
                    <a:pt x="6670357" y="727410"/>
                  </a:lnTo>
                  <a:lnTo>
                    <a:pt x="7964974" y="838371"/>
                  </a:lnTo>
                  <a:lnTo>
                    <a:pt x="7989633" y="2330179"/>
                  </a:lnTo>
                  <a:lnTo>
                    <a:pt x="0" y="2342508"/>
                  </a:lnTo>
                  <a:lnTo>
                    <a:pt x="24659" y="283567"/>
                  </a:lnTo>
                  <a:close/>
                </a:path>
              </a:pathLst>
            </a:custGeom>
            <a:solidFill>
              <a:schemeClr val="accent6">
                <a:lumMod val="75000"/>
                <a:alpha val="26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46594" y="2983615"/>
              <a:ext cx="7940314" cy="1763046"/>
            </a:xfrm>
            <a:custGeom>
              <a:avLst/>
              <a:gdLst>
                <a:gd name="connsiteX0" fmla="*/ 12329 w 7940314"/>
                <a:gd name="connsiteY0" fmla="*/ 961661 h 1763046"/>
                <a:gd name="connsiteX1" fmla="*/ 1035693 w 7940314"/>
                <a:gd name="connsiteY1" fmla="*/ 776727 h 1763046"/>
                <a:gd name="connsiteX2" fmla="*/ 702791 w 7940314"/>
                <a:gd name="connsiteY2" fmla="*/ 295896 h 1763046"/>
                <a:gd name="connsiteX3" fmla="*/ 2170024 w 7940314"/>
                <a:gd name="connsiteY3" fmla="*/ 0 h 1763046"/>
                <a:gd name="connsiteX4" fmla="*/ 3476970 w 7940314"/>
                <a:gd name="connsiteY4" fmla="*/ 12329 h 1763046"/>
                <a:gd name="connsiteX5" fmla="*/ 5449719 w 7940314"/>
                <a:gd name="connsiteY5" fmla="*/ 73974 h 1763046"/>
                <a:gd name="connsiteX6" fmla="*/ 6953940 w 7940314"/>
                <a:gd name="connsiteY6" fmla="*/ 246580 h 1763046"/>
                <a:gd name="connsiteX7" fmla="*/ 7940314 w 7940314"/>
                <a:gd name="connsiteY7" fmla="*/ 320554 h 1763046"/>
                <a:gd name="connsiteX8" fmla="*/ 7927985 w 7940314"/>
                <a:gd name="connsiteY8" fmla="*/ 1269886 h 1763046"/>
                <a:gd name="connsiteX9" fmla="*/ 5745631 w 7940314"/>
                <a:gd name="connsiteY9" fmla="*/ 1664414 h 1763046"/>
                <a:gd name="connsiteX10" fmla="*/ 3735893 w 7940314"/>
                <a:gd name="connsiteY10" fmla="*/ 1763046 h 1763046"/>
                <a:gd name="connsiteX11" fmla="*/ 0 w 7940314"/>
                <a:gd name="connsiteY11" fmla="*/ 1750717 h 1763046"/>
                <a:gd name="connsiteX12" fmla="*/ 12329 w 7940314"/>
                <a:gd name="connsiteY12" fmla="*/ 961661 h 176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40314" h="1763046">
                  <a:moveTo>
                    <a:pt x="12329" y="961661"/>
                  </a:moveTo>
                  <a:lnTo>
                    <a:pt x="1035693" y="776727"/>
                  </a:lnTo>
                  <a:lnTo>
                    <a:pt x="702791" y="295896"/>
                  </a:lnTo>
                  <a:lnTo>
                    <a:pt x="2170024" y="0"/>
                  </a:lnTo>
                  <a:lnTo>
                    <a:pt x="3476970" y="12329"/>
                  </a:lnTo>
                  <a:lnTo>
                    <a:pt x="5449719" y="73974"/>
                  </a:lnTo>
                  <a:lnTo>
                    <a:pt x="6953940" y="246580"/>
                  </a:lnTo>
                  <a:lnTo>
                    <a:pt x="7940314" y="320554"/>
                  </a:lnTo>
                  <a:lnTo>
                    <a:pt x="7927985" y="1269886"/>
                  </a:lnTo>
                  <a:lnTo>
                    <a:pt x="5745631" y="1664414"/>
                  </a:lnTo>
                  <a:lnTo>
                    <a:pt x="3735893" y="1763046"/>
                  </a:lnTo>
                  <a:lnTo>
                    <a:pt x="0" y="1750717"/>
                  </a:lnTo>
                  <a:lnTo>
                    <a:pt x="12329" y="961661"/>
                  </a:lnTo>
                  <a:close/>
                </a:path>
              </a:pathLst>
            </a:custGeom>
            <a:solidFill>
              <a:srgbClr val="9AFF1D">
                <a:alpha val="18000"/>
              </a:srgb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83583" y="3045260"/>
              <a:ext cx="7890996" cy="1639756"/>
            </a:xfrm>
            <a:custGeom>
              <a:avLst/>
              <a:gdLst>
                <a:gd name="connsiteX0" fmla="*/ 24659 w 7890996"/>
                <a:gd name="connsiteY0" fmla="*/ 986319 h 1639756"/>
                <a:gd name="connsiteX1" fmla="*/ 1109671 w 7890996"/>
                <a:gd name="connsiteY1" fmla="*/ 739740 h 1639756"/>
                <a:gd name="connsiteX2" fmla="*/ 826088 w 7890996"/>
                <a:gd name="connsiteY2" fmla="*/ 320554 h 1639756"/>
                <a:gd name="connsiteX3" fmla="*/ 2046727 w 7890996"/>
                <a:gd name="connsiteY3" fmla="*/ 0 h 1639756"/>
                <a:gd name="connsiteX4" fmla="*/ 2552244 w 7890996"/>
                <a:gd name="connsiteY4" fmla="*/ 332883 h 1639756"/>
                <a:gd name="connsiteX5" fmla="*/ 3156398 w 7890996"/>
                <a:gd name="connsiteY5" fmla="*/ 86303 h 1639756"/>
                <a:gd name="connsiteX6" fmla="*/ 4389366 w 7890996"/>
                <a:gd name="connsiteY6" fmla="*/ 271238 h 1639756"/>
                <a:gd name="connsiteX7" fmla="*/ 3008442 w 7890996"/>
                <a:gd name="connsiteY7" fmla="*/ 456173 h 1639756"/>
                <a:gd name="connsiteX8" fmla="*/ 3439981 w 7890996"/>
                <a:gd name="connsiteY8" fmla="*/ 900016 h 1639756"/>
                <a:gd name="connsiteX9" fmla="*/ 3402992 w 7890996"/>
                <a:gd name="connsiteY9" fmla="*/ 1331531 h 1639756"/>
                <a:gd name="connsiteX10" fmla="*/ 5437389 w 7890996"/>
                <a:gd name="connsiteY10" fmla="*/ 1220570 h 1639756"/>
                <a:gd name="connsiteX11" fmla="*/ 6325126 w 7890996"/>
                <a:gd name="connsiteY11" fmla="*/ 702753 h 1639756"/>
                <a:gd name="connsiteX12" fmla="*/ 6053873 w 7890996"/>
                <a:gd name="connsiteY12" fmla="*/ 345212 h 1639756"/>
                <a:gd name="connsiteX13" fmla="*/ 7373149 w 7890996"/>
                <a:gd name="connsiteY13" fmla="*/ 320554 h 1639756"/>
                <a:gd name="connsiteX14" fmla="*/ 7890996 w 7890996"/>
                <a:gd name="connsiteY14" fmla="*/ 382199 h 1639756"/>
                <a:gd name="connsiteX15" fmla="*/ 7804688 w 7890996"/>
                <a:gd name="connsiteY15" fmla="*/ 1134267 h 1639756"/>
                <a:gd name="connsiteX16" fmla="*/ 5745631 w 7890996"/>
                <a:gd name="connsiteY16" fmla="*/ 1516466 h 1639756"/>
                <a:gd name="connsiteX17" fmla="*/ 0 w 7890996"/>
                <a:gd name="connsiteY17" fmla="*/ 1639756 h 1639756"/>
                <a:gd name="connsiteX18" fmla="*/ 24659 w 7890996"/>
                <a:gd name="connsiteY18" fmla="*/ 986319 h 1639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90996" h="1639756">
                  <a:moveTo>
                    <a:pt x="24659" y="986319"/>
                  </a:moveTo>
                  <a:lnTo>
                    <a:pt x="1109671" y="739740"/>
                  </a:lnTo>
                  <a:lnTo>
                    <a:pt x="826088" y="320554"/>
                  </a:lnTo>
                  <a:lnTo>
                    <a:pt x="2046727" y="0"/>
                  </a:lnTo>
                  <a:lnTo>
                    <a:pt x="2552244" y="332883"/>
                  </a:lnTo>
                  <a:lnTo>
                    <a:pt x="3156398" y="86303"/>
                  </a:lnTo>
                  <a:lnTo>
                    <a:pt x="4389366" y="271238"/>
                  </a:lnTo>
                  <a:lnTo>
                    <a:pt x="3008442" y="456173"/>
                  </a:lnTo>
                  <a:lnTo>
                    <a:pt x="3439981" y="900016"/>
                  </a:lnTo>
                  <a:lnTo>
                    <a:pt x="3402992" y="1331531"/>
                  </a:lnTo>
                  <a:lnTo>
                    <a:pt x="5437389" y="1220570"/>
                  </a:lnTo>
                  <a:lnTo>
                    <a:pt x="6325126" y="702753"/>
                  </a:lnTo>
                  <a:lnTo>
                    <a:pt x="6053873" y="345212"/>
                  </a:lnTo>
                  <a:lnTo>
                    <a:pt x="7373149" y="320554"/>
                  </a:lnTo>
                  <a:lnTo>
                    <a:pt x="7890996" y="382199"/>
                  </a:lnTo>
                  <a:lnTo>
                    <a:pt x="7804688" y="1134267"/>
                  </a:lnTo>
                  <a:lnTo>
                    <a:pt x="5745631" y="1516466"/>
                  </a:lnTo>
                  <a:lnTo>
                    <a:pt x="0" y="1639756"/>
                  </a:lnTo>
                  <a:lnTo>
                    <a:pt x="24659" y="986319"/>
                  </a:lnTo>
                  <a:close/>
                </a:path>
              </a:pathLst>
            </a:custGeom>
            <a:solidFill>
              <a:schemeClr val="accent2">
                <a:lumMod val="75000"/>
                <a:alpha val="46000"/>
              </a:schemeClr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16754" y="296096"/>
              <a:ext cx="15824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accent1">
                      <a:lumMod val="75000"/>
                    </a:schemeClr>
                  </a:solidFill>
                </a:rPr>
                <a:t>Image: http://</a:t>
              </a:r>
              <a:r>
                <a:rPr lang="en-US" sz="1000" dirty="0" err="1">
                  <a:solidFill>
                    <a:schemeClr val="accent1">
                      <a:lumMod val="75000"/>
                    </a:schemeClr>
                  </a:solidFill>
                </a:rPr>
                <a:t>vidici.grn.cc</a:t>
              </a:r>
              <a:r>
                <a:rPr lang="en-US" sz="1000" dirty="0">
                  <a:solidFill>
                    <a:schemeClr val="accent1">
                      <a:lumMod val="75000"/>
                    </a:schemeClr>
                  </a:solidFill>
                </a:rPr>
                <a:t>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9164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08000" y="4117068"/>
            <a:ext cx="7798807" cy="898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 smtClean="0"/>
              <a:t>Earth observation </a:t>
            </a:r>
            <a:r>
              <a:rPr lang="en-US" sz="2400" dirty="0" smtClean="0"/>
              <a:t>(remote sensing/satellite data) shows what is on the ground. 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20107" y="5198121"/>
            <a:ext cx="78867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/>
              <a:t>Where the model predicts </a:t>
            </a:r>
            <a:r>
              <a:rPr lang="en-US" sz="2600" b="1" dirty="0" smtClean="0">
                <a:solidFill>
                  <a:schemeClr val="accent2">
                    <a:lumMod val="75000"/>
                  </a:schemeClr>
                </a:solidFill>
              </a:rPr>
              <a:t>degradation</a:t>
            </a:r>
            <a:r>
              <a:rPr lang="en-US" sz="2600" dirty="0" smtClean="0"/>
              <a:t> </a:t>
            </a:r>
          </a:p>
          <a:p>
            <a:pPr algn="ctr"/>
            <a:r>
              <a:rPr lang="en-US" sz="2600" dirty="0" smtClean="0"/>
              <a:t>and the observations show </a:t>
            </a:r>
            <a:r>
              <a:rPr lang="en-US" sz="2600" b="1" dirty="0" smtClean="0">
                <a:solidFill>
                  <a:srgbClr val="568F0F"/>
                </a:solidFill>
              </a:rPr>
              <a:t>conservation</a:t>
            </a:r>
            <a:r>
              <a:rPr lang="en-US" sz="2600" dirty="0" smtClean="0">
                <a:solidFill>
                  <a:srgbClr val="568F0F"/>
                </a:solidFill>
              </a:rPr>
              <a:t> </a:t>
            </a:r>
            <a:r>
              <a:rPr lang="en-US" sz="2600" dirty="0" smtClean="0"/>
              <a:t>– </a:t>
            </a:r>
          </a:p>
          <a:p>
            <a:pPr algn="ctr"/>
            <a:r>
              <a:rPr lang="en-US" sz="2600" b="1" i="1" dirty="0" smtClean="0"/>
              <a:t>is collective action the reason?</a:t>
            </a:r>
            <a:r>
              <a:rPr lang="en-US" sz="2600" dirty="0" smtClean="0"/>
              <a:t> </a:t>
            </a:r>
            <a:endParaRPr lang="en-US" sz="2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127000"/>
            <a:ext cx="5910121" cy="33401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476500" y="2171700"/>
            <a:ext cx="1219200" cy="431800"/>
          </a:xfrm>
          <a:prstGeom prst="ellipse">
            <a:avLst/>
          </a:prstGeom>
          <a:noFill/>
          <a:ln w="57150" cmpd="sng">
            <a:solidFill>
              <a:srgbClr val="568F0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042657" y="2921000"/>
            <a:ext cx="1219200" cy="431800"/>
          </a:xfrm>
          <a:prstGeom prst="ellipse">
            <a:avLst/>
          </a:prstGeom>
          <a:noFill/>
          <a:ln w="57150" cmpd="sng">
            <a:solidFill>
              <a:srgbClr val="568F0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380021" y="2387600"/>
            <a:ext cx="1219200" cy="431800"/>
          </a:xfrm>
          <a:prstGeom prst="ellipse">
            <a:avLst/>
          </a:prstGeom>
          <a:noFill/>
          <a:ln w="57150" cmpd="sng">
            <a:solidFill>
              <a:srgbClr val="568F0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3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961442" y="297388"/>
            <a:ext cx="7200000" cy="4663021"/>
            <a:chOff x="4197350" y="4049713"/>
            <a:chExt cx="37799963" cy="24480837"/>
          </a:xfrm>
        </p:grpSpPr>
        <p:sp>
          <p:nvSpPr>
            <p:cNvPr id="15" name="Rounded Rectangle 14"/>
            <p:cNvSpPr/>
            <p:nvPr/>
          </p:nvSpPr>
          <p:spPr bwMode="auto">
            <a:xfrm>
              <a:off x="4197350" y="4049713"/>
              <a:ext cx="37799963" cy="12239625"/>
            </a:xfrm>
            <a:prstGeom prst="roundRect">
              <a:avLst>
                <a:gd name="adj" fmla="val 7417"/>
              </a:avLst>
            </a:prstGeom>
            <a:solidFill>
              <a:srgbClr val="007680">
                <a:alpha val="9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540000" anchor="ctr"/>
            <a:lstStyle/>
            <a:p>
              <a:pPr>
                <a:defRPr/>
              </a:pPr>
              <a:r>
                <a:rPr lang="en-US" dirty="0">
                  <a:solidFill>
                    <a:schemeClr val="bg1">
                      <a:lumMod val="95000"/>
                    </a:schemeClr>
                  </a:solidFill>
                  <a:latin typeface="Arial Black"/>
                  <a:cs typeface="Arial Black"/>
                </a:rPr>
                <a:t>Social</a:t>
              </a: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4197350" y="16289338"/>
              <a:ext cx="37799963" cy="12241212"/>
            </a:xfrm>
            <a:prstGeom prst="roundRect">
              <a:avLst>
                <a:gd name="adj" fmla="val 8550"/>
              </a:avLst>
            </a:prstGeom>
            <a:solidFill>
              <a:srgbClr val="00323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540000" anchor="ctr"/>
            <a:lstStyle/>
            <a:p>
              <a:pPr>
                <a:defRPr/>
              </a:pPr>
              <a:r>
                <a:rPr lang="en-US" dirty="0">
                  <a:solidFill>
                    <a:schemeClr val="bg1">
                      <a:lumMod val="95000"/>
                    </a:schemeClr>
                  </a:solidFill>
                  <a:latin typeface="Arial Black"/>
                  <a:cs typeface="Arial Black"/>
                </a:rPr>
                <a:t>Ecological</a:t>
              </a: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16078199" y="22482172"/>
              <a:ext cx="13932557" cy="5472112"/>
            </a:xfrm>
            <a:prstGeom prst="roundRect">
              <a:avLst/>
            </a:prstGeom>
            <a:solidFill>
              <a:srgbClr val="000A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>
                      <a:lumMod val="95000"/>
                    </a:schemeClr>
                  </a:solidFill>
                  <a:latin typeface="Arial Black"/>
                  <a:cs typeface="Arial Black"/>
                </a:rPr>
                <a:t>Physical</a:t>
              </a: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16078199" y="16578264"/>
              <a:ext cx="13932557" cy="5472112"/>
            </a:xfrm>
            <a:prstGeom prst="roundRect">
              <a:avLst/>
            </a:prstGeom>
            <a:solidFill>
              <a:srgbClr val="001C1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>
                      <a:lumMod val="95000"/>
                    </a:schemeClr>
                  </a:solidFill>
                  <a:latin typeface="Arial Black"/>
                  <a:cs typeface="Arial Black"/>
                </a:rPr>
                <a:t>Ecological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16078199" y="10528301"/>
              <a:ext cx="13932557" cy="5472112"/>
            </a:xfrm>
            <a:prstGeom prst="roundRect">
              <a:avLst/>
            </a:prstGeom>
            <a:solidFill>
              <a:srgbClr val="00373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  <a:latin typeface="Arial Black"/>
                  <a:cs typeface="Arial Black"/>
                </a:rPr>
                <a:t>Communities</a:t>
              </a:r>
              <a:endParaRPr lang="en-US" dirty="0">
                <a:solidFill>
                  <a:schemeClr val="bg1">
                    <a:lumMod val="95000"/>
                  </a:schemeClr>
                </a:solidFill>
                <a:latin typeface="Arial Black"/>
                <a:cs typeface="Arial Black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16079789" y="4552951"/>
              <a:ext cx="13932557" cy="5472112"/>
            </a:xfrm>
            <a:prstGeom prst="roundRect">
              <a:avLst/>
            </a:prstGeom>
            <a:solidFill>
              <a:srgbClr val="005D6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  <a:latin typeface="Arial Black"/>
                  <a:cs typeface="Arial Black"/>
                </a:rPr>
                <a:t>Institutional</a:t>
              </a:r>
              <a:endParaRPr lang="en-US" dirty="0">
                <a:solidFill>
                  <a:schemeClr val="bg1">
                    <a:lumMod val="95000"/>
                  </a:schemeClr>
                </a:solidFill>
                <a:latin typeface="Arial Black"/>
                <a:cs typeface="Arial Black"/>
              </a:endParaRPr>
            </a:p>
          </p:txBody>
        </p:sp>
        <p:sp>
          <p:nvSpPr>
            <p:cNvPr id="21" name="Rounded Rectangle 20"/>
            <p:cNvSpPr/>
            <p:nvPr/>
          </p:nvSpPr>
          <p:spPr bwMode="auto">
            <a:xfrm>
              <a:off x="30393344" y="22483763"/>
              <a:ext cx="10981666" cy="5472112"/>
            </a:xfrm>
            <a:prstGeom prst="roundRect">
              <a:avLst/>
            </a:prstGeom>
            <a:solidFill>
              <a:srgbClr val="000A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sz="16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GIS maps, models,</a:t>
              </a:r>
            </a:p>
            <a:p>
              <a:pPr>
                <a:defRPr/>
              </a:pPr>
              <a:r>
                <a:rPr lang="en-US" sz="16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Earth Observation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30393344" y="16578264"/>
              <a:ext cx="10981666" cy="5472112"/>
            </a:xfrm>
            <a:prstGeom prst="roundRect">
              <a:avLst/>
            </a:prstGeom>
            <a:solidFill>
              <a:srgbClr val="001C1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sz="16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Systematic surveys, rapid assessments, targeted interviews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23" name="Rounded Rectangle 22"/>
            <p:cNvSpPr/>
            <p:nvPr/>
          </p:nvSpPr>
          <p:spPr bwMode="auto">
            <a:xfrm>
              <a:off x="30393344" y="10529887"/>
              <a:ext cx="10981666" cy="5472112"/>
            </a:xfrm>
            <a:prstGeom prst="roundRect">
              <a:avLst/>
            </a:prstGeom>
            <a:solidFill>
              <a:srgbClr val="00373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sz="16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Participatory mapping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30393344" y="4552951"/>
              <a:ext cx="10981666" cy="5472112"/>
            </a:xfrm>
            <a:prstGeom prst="roundRect">
              <a:avLst/>
            </a:prstGeom>
            <a:solidFill>
              <a:srgbClr val="005D6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anchor="ctr"/>
            <a:lstStyle/>
            <a:p>
              <a:pPr>
                <a:defRPr/>
              </a:pPr>
              <a:r>
                <a:rPr lang="en-US" sz="1600" dirty="0" err="1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Ostrom’s</a:t>
              </a:r>
              <a:r>
                <a:rPr lang="en-US" sz="16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 IAD: Boundaries,</a:t>
              </a:r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 Fit, </a:t>
              </a:r>
              <a:r>
                <a:rPr lang="en-US" sz="1600" dirty="0" smtClean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Collective choice, Legitimacy, Nesting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endParaRPr>
            </a:p>
          </p:txBody>
        </p:sp>
        <p:pic>
          <p:nvPicPr>
            <p:cNvPr id="25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328888" y="11472261"/>
              <a:ext cx="6303575" cy="961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981103" y="5171412"/>
            <a:ext cx="76065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200" dirty="0" smtClean="0"/>
              <a:t>We need to keep attention on methods that bring the complexity back into the simplification – especially because the world is changing (e.g. climate, pollution).</a:t>
            </a:r>
          </a:p>
          <a:p>
            <a:pPr algn="ctr">
              <a:spcBef>
                <a:spcPts val="1200"/>
              </a:spcBef>
            </a:pPr>
            <a:r>
              <a:rPr lang="en-US" sz="2200" b="1" dirty="0" smtClean="0"/>
              <a:t>The PROCESS is as important as the maps and models.</a:t>
            </a:r>
          </a:p>
        </p:txBody>
      </p:sp>
      <p:sp>
        <p:nvSpPr>
          <p:cNvPr id="4" name="Oval 3"/>
          <p:cNvSpPr/>
          <p:nvPr/>
        </p:nvSpPr>
        <p:spPr>
          <a:xfrm>
            <a:off x="2910296" y="1434646"/>
            <a:ext cx="5399139" cy="2484213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69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690224" y="271161"/>
            <a:ext cx="323165" cy="474673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>
                    <a:lumMod val="75000"/>
                  </a:schemeClr>
                </a:solidFill>
              </a:rPr>
              <a:t>Image, https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www.flickr.com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/photos/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jamieca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/31621961/in/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photostream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-5973" y="6826644"/>
            <a:ext cx="9179951" cy="0"/>
          </a:xfrm>
          <a:prstGeom prst="line">
            <a:avLst/>
          </a:prstGeom>
          <a:ln w="920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372" y="4806574"/>
            <a:ext cx="6413500" cy="1447800"/>
          </a:xfrm>
          <a:prstGeom prst="rect">
            <a:avLst/>
          </a:prstGeom>
        </p:spPr>
      </p:pic>
      <p:grpSp>
        <p:nvGrpSpPr>
          <p:cNvPr id="8" name="Grupp 14"/>
          <p:cNvGrpSpPr/>
          <p:nvPr/>
        </p:nvGrpSpPr>
        <p:grpSpPr>
          <a:xfrm>
            <a:off x="296873" y="6092926"/>
            <a:ext cx="8593573" cy="617220"/>
            <a:chOff x="256769" y="6108298"/>
            <a:chExt cx="8593573" cy="617220"/>
          </a:xfrm>
        </p:grpSpPr>
        <p:grpSp>
          <p:nvGrpSpPr>
            <p:cNvPr id="9" name="Grupp 16"/>
            <p:cNvGrpSpPr/>
            <p:nvPr/>
          </p:nvGrpSpPr>
          <p:grpSpPr>
            <a:xfrm>
              <a:off x="256769" y="6108298"/>
              <a:ext cx="8593573" cy="617220"/>
              <a:chOff x="256769" y="6108298"/>
              <a:chExt cx="8593573" cy="617220"/>
            </a:xfrm>
          </p:grpSpPr>
          <p:pic>
            <p:nvPicPr>
              <p:cNvPr id="11" name="Bildobjekt 19" descr="Mistra_logo_FB_eng_7x7_CMYK.eps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71039" y="6344760"/>
                <a:ext cx="679303" cy="360880"/>
              </a:xfrm>
              <a:prstGeom prst="rect">
                <a:avLst/>
              </a:prstGeom>
            </p:spPr>
          </p:pic>
          <p:pic>
            <p:nvPicPr>
              <p:cNvPr id="12" name="Bildobjekt 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769" y="6108298"/>
                <a:ext cx="2699766" cy="617220"/>
              </a:xfrm>
              <a:prstGeom prst="rect">
                <a:avLst/>
              </a:prstGeom>
            </p:spPr>
          </p:pic>
        </p:grpSp>
        <p:pic>
          <p:nvPicPr>
            <p:cNvPr id="10" name="Bildobjekt 18" descr="beijer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47288" y="6326724"/>
              <a:ext cx="1503715" cy="377625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3275" y="499317"/>
            <a:ext cx="4577092" cy="4099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77260" y="4243520"/>
            <a:ext cx="12923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© J. Campbell</a:t>
            </a:r>
          </a:p>
        </p:txBody>
      </p:sp>
    </p:spTree>
    <p:extLst>
      <p:ext uri="{BB962C8B-B14F-4D97-AF65-F5344CB8AC3E}">
        <p14:creationId xmlns:p14="http://schemas.microsoft.com/office/powerpoint/2010/main" val="1798134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8733</TotalTime>
  <Words>418</Words>
  <Application>Microsoft Macintosh PowerPoint</Application>
  <PresentationFormat>Bildspel på skärmen (4:3)</PresentationFormat>
  <Paragraphs>72</Paragraphs>
  <Slides>9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0" baseType="lpstr">
      <vt:lpstr>Office Theme</vt:lpstr>
      <vt:lpstr>GIS mapping and modelling – top-down aggregation of data on collective action for conservation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Stockholm Resilience Centre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Cornell</dc:creator>
  <cp:lastModifiedBy>Pernilla Malmer</cp:lastModifiedBy>
  <cp:revision>59</cp:revision>
  <dcterms:created xsi:type="dcterms:W3CDTF">2015-02-05T07:00:35Z</dcterms:created>
  <dcterms:modified xsi:type="dcterms:W3CDTF">2015-06-12T01:32:09Z</dcterms:modified>
</cp:coreProperties>
</file>